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2.xml" ContentType="application/vnd.ms-office.chartcolorstyle+xml"/>
  <Override PartName="/ppt/theme/theme2.xml" ContentType="application/vnd.openxmlformats-officedocument.theme+xml"/>
  <Override PartName="/ppt/charts/colors4.xml" ContentType="application/vnd.ms-office.chartcolorstyl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5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5.xml" ContentType="application/vnd.openxmlformats-officedocument.drawingml.chart+xml"/>
  <Override PartName="/ppt/charts/style5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1"/>
  </p:notesMasterIdLst>
  <p:sldIdLst>
    <p:sldId id="400" r:id="rId2"/>
    <p:sldId id="401" r:id="rId3"/>
    <p:sldId id="375" r:id="rId4"/>
    <p:sldId id="353" r:id="rId5"/>
    <p:sldId id="364" r:id="rId6"/>
    <p:sldId id="393" r:id="rId7"/>
    <p:sldId id="376" r:id="rId8"/>
    <p:sldId id="377" r:id="rId9"/>
    <p:sldId id="378" r:id="rId10"/>
    <p:sldId id="379" r:id="rId11"/>
    <p:sldId id="380" r:id="rId12"/>
    <p:sldId id="381" r:id="rId13"/>
    <p:sldId id="383" r:id="rId14"/>
    <p:sldId id="386" r:id="rId15"/>
    <p:sldId id="387" r:id="rId16"/>
    <p:sldId id="388" r:id="rId17"/>
    <p:sldId id="389" r:id="rId18"/>
    <p:sldId id="391" r:id="rId19"/>
    <p:sldId id="402" r:id="rId20"/>
  </p:sldIdLst>
  <p:sldSz cx="14630400" cy="82296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E45"/>
    <a:srgbClr val="F2F2F2"/>
    <a:srgbClr val="52C4C7"/>
    <a:srgbClr val="82BC90"/>
    <a:srgbClr val="7969D7"/>
    <a:srgbClr val="DC7E16"/>
    <a:srgbClr val="A17871"/>
    <a:srgbClr val="FF9405"/>
    <a:srgbClr val="41464A"/>
    <a:srgbClr val="DCF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888" y="3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50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ssiaferreira\Downloads\jira-search-d9846185-d009-4070-9cfd-3ec431853cf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athassiaferreira\Downloads\jira-search-d9846185-d009-4070-9cfd-3ec431853cf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3\03.%20Relat&#243;rio%20de%20Ouvidoria\01.%20Relat&#243;rio%202&#186;%20semestre%20de%202023\base%20ouvidori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3\03.%20Relat&#243;rio%20de%20Ouvidoria\01.%20Relat&#243;rio%202&#186;%20semestre%20de%202023\base%20ouvidori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inanceira\Departamentos\Compliance\01.%20Compliance\06.%20Relacionamento%20com%20cliente\01.%20Ouvidoria\2023\03.%20Relat&#243;rio%20de%20Ouvidoria\01.%20Relat&#243;rio%202&#186;%20semestre%20de%202023\base%20ouvidori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ouvidoria.xlsx]Planilha1!Tabela dinâmica1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Procedência</a:t>
            </a:r>
            <a:r>
              <a:rPr lang="en-US" sz="1400" baseline="0">
                <a:latin typeface="Montserrat" pitchFamily="2" charset="0"/>
              </a:rPr>
              <a:t> das Ocorrências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bg1">
              <a:lumMod val="75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7C4"/>
            </a:solidFill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82-4AB8-A7B3-BED2D1843795}"/>
              </c:ext>
            </c:extLst>
          </c:dPt>
          <c:dPt>
            <c:idx val="1"/>
            <c:bubble3D val="0"/>
            <c:spPr>
              <a:solidFill>
                <a:srgbClr val="F89E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82-4AB8-A7B3-BED2D1843795}"/>
              </c:ext>
            </c:extLst>
          </c:dPt>
          <c:dPt>
            <c:idx val="2"/>
            <c:bubble3D val="0"/>
            <c:spPr>
              <a:solidFill>
                <a:srgbClr val="51C7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82-4AB8-A7B3-BED2D18437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Planilha1!$A$4:$A$7</c:f>
              <c:strCache>
                <c:ptCount val="3"/>
                <c:pt idx="0">
                  <c:v>Declinado</c:v>
                </c:pt>
                <c:pt idx="1">
                  <c:v>Improcedente</c:v>
                </c:pt>
                <c:pt idx="2">
                  <c:v>Procedente</c:v>
                </c:pt>
              </c:strCache>
            </c:strRef>
          </c:cat>
          <c:val>
            <c:numRef>
              <c:f>Planilha1!$B$4:$B$7</c:f>
              <c:numCache>
                <c:formatCode>General</c:formatCode>
                <c:ptCount val="3"/>
                <c:pt idx="0">
                  <c:v>113</c:v>
                </c:pt>
                <c:pt idx="1">
                  <c:v>57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82-4AB8-A7B3-BED2D184379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98075723959938"/>
          <c:y val="0.37996630240116602"/>
          <c:w val="0.28821789892048383"/>
          <c:h val="0.332254131664088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ouvidoria.xlsx]Planilha1!Tabela dinâmica2</c:name>
    <c:fmtId val="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Natureza</a:t>
            </a:r>
            <a:r>
              <a:rPr lang="en-US" sz="1400" baseline="0">
                <a:latin typeface="Montserrat" pitchFamily="2" charset="0"/>
              </a:rPr>
              <a:t> das Ocorrências tratadas na Ouvidoria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bg1">
              <a:lumMod val="75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Planilha1!$B$15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Planilha1!$A$16:$A$24</c:f>
              <c:strCache>
                <c:ptCount val="8"/>
                <c:pt idx="0">
                  <c:v>Antecipação de recebiveis</c:v>
                </c:pt>
                <c:pt idx="1">
                  <c:v>Conta Corrente</c:v>
                </c:pt>
                <c:pt idx="2">
                  <c:v>Divida Serasa</c:v>
                </c:pt>
                <c:pt idx="3">
                  <c:v>Op. Câmbio</c:v>
                </c:pt>
                <c:pt idx="4">
                  <c:v>Operação com o parceiro</c:v>
                </c:pt>
                <c:pt idx="5">
                  <c:v>Outro</c:v>
                </c:pt>
                <c:pt idx="6">
                  <c:v>Renegociação de dívida</c:v>
                </c:pt>
                <c:pt idx="7">
                  <c:v>Trava Bancária</c:v>
                </c:pt>
              </c:strCache>
            </c:strRef>
          </c:cat>
          <c:val>
            <c:numRef>
              <c:f>Planilha1!$B$16:$B$24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35</c:v>
                </c:pt>
                <c:pt idx="4">
                  <c:v>19</c:v>
                </c:pt>
                <c:pt idx="5">
                  <c:v>7</c:v>
                </c:pt>
                <c:pt idx="6">
                  <c:v>3</c:v>
                </c:pt>
                <c:pt idx="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44-4516-99D3-CE6B5C7B6D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445918431"/>
        <c:axId val="1387198288"/>
      </c:barChart>
      <c:catAx>
        <c:axId val="14459184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87198288"/>
        <c:crosses val="autoZero"/>
        <c:auto val="1"/>
        <c:lblAlgn val="ctr"/>
        <c:lblOffset val="100"/>
        <c:noMultiLvlLbl val="0"/>
      </c:catAx>
      <c:valAx>
        <c:axId val="1387198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45918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ouvidoria.xlsx]Planilha5!Tabela dinâmica5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Ocorrências</a:t>
            </a:r>
            <a:r>
              <a:rPr lang="en-US" sz="1400" baseline="0">
                <a:latin typeface="Montserrat" pitchFamily="2" charset="0"/>
              </a:rPr>
              <a:t> tratadas na Ouvidoria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Planilha5!$B$3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7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Planilha5!$A$4:$A$10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Planilha5!$B$4:$B$10</c:f>
              <c:numCache>
                <c:formatCode>General</c:formatCode>
                <c:ptCount val="6"/>
                <c:pt idx="0">
                  <c:v>17</c:v>
                </c:pt>
                <c:pt idx="1">
                  <c:v>11</c:v>
                </c:pt>
                <c:pt idx="2">
                  <c:v>11</c:v>
                </c:pt>
                <c:pt idx="3">
                  <c:v>10</c:v>
                </c:pt>
                <c:pt idx="4">
                  <c:v>16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8-40E8-8D88-98DF125EE2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6124591"/>
        <c:axId val="1387219616"/>
      </c:barChart>
      <c:catAx>
        <c:axId val="1206124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87219616"/>
        <c:crosses val="autoZero"/>
        <c:auto val="1"/>
        <c:lblAlgn val="ctr"/>
        <c:lblOffset val="100"/>
        <c:noMultiLvlLbl val="0"/>
      </c:catAx>
      <c:valAx>
        <c:axId val="1387219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6124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ouvidoria.xlsx]Planilha2!Tabela dinâmica3</c:name>
    <c:fmtId val="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Canais</a:t>
            </a:r>
            <a:r>
              <a:rPr lang="en-US" sz="1400" baseline="0">
                <a:latin typeface="Montserrat" pitchFamily="2" charset="0"/>
              </a:rPr>
              <a:t> de Contato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2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4">
              <a:lumMod val="60000"/>
              <a:lumOff val="4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4">
              <a:lumMod val="60000"/>
              <a:lumOff val="4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bestFit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4">
              <a:lumMod val="60000"/>
              <a:lumOff val="40000"/>
            </a:schemeClr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1"/>
        <c:spPr>
          <a:solidFill>
            <a:srgbClr val="F89E45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3"/>
        <c:spPr>
          <a:solidFill>
            <a:srgbClr val="51C7C4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Planilha2!$B$4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43-4C0C-A4DA-2ACDF84DD0D2}"/>
              </c:ext>
            </c:extLst>
          </c:dPt>
          <c:dPt>
            <c:idx val="1"/>
            <c:bubble3D val="0"/>
            <c:spPr>
              <a:solidFill>
                <a:srgbClr val="F89E4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43-4C0C-A4DA-2ACDF84DD0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43-4C0C-A4DA-2ACDF84DD0D2}"/>
              </c:ext>
            </c:extLst>
          </c:dPt>
          <c:dPt>
            <c:idx val="3"/>
            <c:bubble3D val="0"/>
            <c:spPr>
              <a:solidFill>
                <a:srgbClr val="51C7C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43-4C0C-A4DA-2ACDF84DD0D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Planilha2!$A$5:$A$9</c:f>
              <c:strCache>
                <c:ptCount val="4"/>
                <c:pt idx="0">
                  <c:v>Consumidor.Gov</c:v>
                </c:pt>
                <c:pt idx="1">
                  <c:v>E-mail</c:v>
                </c:pt>
                <c:pt idx="2">
                  <c:v>Febraban</c:v>
                </c:pt>
                <c:pt idx="3">
                  <c:v>RDR</c:v>
                </c:pt>
              </c:strCache>
            </c:strRef>
          </c:cat>
          <c:val>
            <c:numRef>
              <c:f>Planilha2!$B$5:$B$9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1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43-4C0C-A4DA-2ACDF84DD0D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itchFamily="2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[base ouvidoria.xlsx]Planilha6!Tabela dinâmica6</c:name>
    <c:fmtId val="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latin typeface="Montserrat" pitchFamily="2" charset="0"/>
              </a:rPr>
              <a:t>RDRs</a:t>
            </a:r>
            <a:r>
              <a:rPr lang="en-US" sz="1400" baseline="0">
                <a:latin typeface="Montserrat" pitchFamily="2" charset="0"/>
              </a:rPr>
              <a:t> recebidos</a:t>
            </a:r>
            <a:endParaRPr lang="en-US" sz="1400">
              <a:latin typeface="Montserrat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ivotFmts>
      <c:pivotFmt>
        <c:idx val="0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51C7C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" pitchFamily="2" charset="0"/>
                  <a:ea typeface="+mn-ea"/>
                  <a:cs typeface="+mn-cs"/>
                </a:defRPr>
              </a:pPr>
              <a:endParaRPr lang="pt-BR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Planilha6!$B$3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51C7C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itchFamily="2" charset="0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Planilha6!$A$4:$A$10</c:f>
              <c:strCache>
                <c:ptCount val="6"/>
                <c:pt idx="0">
                  <c:v>Julho</c:v>
                </c:pt>
                <c:pt idx="1">
                  <c:v>agosto</c:v>
                </c:pt>
                <c:pt idx="2">
                  <c:v>Setembro</c:v>
                </c:pt>
                <c:pt idx="3">
                  <c:v>Outubro</c:v>
                </c:pt>
                <c:pt idx="4">
                  <c:v>Novembro</c:v>
                </c:pt>
                <c:pt idx="5">
                  <c:v>Dezembro</c:v>
                </c:pt>
              </c:strCache>
            </c:strRef>
          </c:cat>
          <c:val>
            <c:numRef>
              <c:f>Planilha6!$B$4:$B$10</c:f>
              <c:numCache>
                <c:formatCode>General</c:formatCode>
                <c:ptCount val="6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4</c:v>
                </c:pt>
                <c:pt idx="4">
                  <c:v>10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98-4E06-A7AF-C7D9151DE35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71396287"/>
        <c:axId val="1387254832"/>
      </c:barChart>
      <c:catAx>
        <c:axId val="1471396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0"/>
                <a:ea typeface="+mn-ea"/>
                <a:cs typeface="+mn-cs"/>
              </a:defRPr>
            </a:pPr>
            <a:endParaRPr lang="pt-BR"/>
          </a:p>
        </c:txPr>
        <c:crossAx val="1387254832"/>
        <c:crosses val="autoZero"/>
        <c:auto val="1"/>
        <c:lblAlgn val="ctr"/>
        <c:lblOffset val="100"/>
        <c:noMultiLvlLbl val="0"/>
      </c:catAx>
      <c:valAx>
        <c:axId val="1387254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71396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pt-BR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FEA24-58A4-4D26-81FF-98F8C9A1C626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8562-A23B-4248-90FF-05063C878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38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9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6AF2B0-4E8A-4FEE-85C2-47FEE124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0E190D-2EFC-4D48-AD33-EC96964B9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E3E311-403C-4542-ACBE-ACDCC209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FDFF1-6313-4286-B2FA-8FEABD8B2A6F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B724D-90B9-4287-BB11-78A41F92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E4AFE4-EF77-47EA-967E-D30A7F6C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4896A-E4C9-4399-AEAF-900756DF382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247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9FDFB7-8738-49B2-B4DF-65F8513A4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C7A455-D824-4B64-BBFE-B7BBCBECB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7F7361-18A4-49E4-BB48-260C1D2F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76D0F-0D1F-42EF-BAD7-09FE16F9C8AB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8ABF1-A77D-47D1-822D-F4B066F6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86A6E5-396F-4491-B120-0ED98775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CC33-F4FA-4BDD-AC26-E7AA59341F5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089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8E158-29A3-4BEA-8D31-64201B48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807500-4C56-473D-BB89-126D690933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C2F094-B58D-49C2-BD3B-C647D26A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821-199F-44DF-8D0D-16045B031BDA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76A3A1-4ED6-4AF7-80A3-2B35E1FF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5F2196-7B2A-424B-AE6A-1CCD3EB6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78F8A-11AF-4A29-AE1A-0624C4C54E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34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0D414-2EC2-4624-B483-A6960623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00C6A7-661C-4625-A7B5-2F9A014F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475" y="2190750"/>
            <a:ext cx="12617450" cy="5221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0505DE-CB51-4BBC-B930-94EE7B2B8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4B927-7FE7-4432-B6D9-5719EC937AC6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FC63FF-B5D0-4BB6-9805-51923954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42137B-B964-4D60-9514-72893BAB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BDC8A-3C49-4780-9A9B-411328C755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774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F269C2-A11F-40EC-A1D6-2142DCC7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576DBD-681A-402D-AFED-7B2A0D148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0863C0-1DCF-426A-9AE9-F99257D27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CA903-0484-43BC-8F0F-EE18E3D4C103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4144F-C981-4106-A193-8817360F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07BDF-3137-4ADE-ABBC-D425F2417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CACD-F136-4B6D-AC9B-124D9EBE39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20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C65F6-B7A5-4CFC-AA9E-659B5C02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36B2354-6665-4968-9182-ECB03F7B5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A7295F4-3449-431C-A17C-0B7A9814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F545564-3A73-462B-8DBA-2FF5FE2AB3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3B426-1BED-4A90-8FCA-EFA0FD255D24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9DD0AB-1EA6-4264-858A-537C8944F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3B51C1F-FD47-442A-85BF-5169C73E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E947B-21BD-4FFF-AB47-B4A790802FA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20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1F345-2933-497E-9849-10E861520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91D4C7-9179-4BAA-9B13-5C38B1614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BDDCF8-EC66-4370-8C32-E1CE94234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E2C6270-1C13-434E-A82E-21533E499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04737C-05E6-44B2-8470-7819BCEA0A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B14A6C7-70C9-4EFF-90C4-D6ADFEB2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84E9-51A7-4A28-9290-7A5D4ABBB1CB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1200AD5-7AAB-4361-B44B-4580E6E9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7AA62FA-76F9-47CC-9006-B1F0AD3B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4FFA-C263-424A-B89D-0E963A6E6C0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934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0A5E6-03A1-4B3D-8215-336CC559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75" y="438150"/>
            <a:ext cx="12617450" cy="159067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C4601310-5D98-412B-A0E2-73136D39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C564A-F33A-4153-9581-43E55FEF9F9B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E3C93F2B-CEBB-4020-ABD8-348538E6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0935FD97-D3A6-45DB-A1CD-7ED92C8F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33855-73EE-4E6D-A187-C55ADBED235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153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3CBA1F1-5362-4425-9024-5658D1019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8349-B758-4E61-86AC-E02CB98FEBEE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8180D25-0FC6-44B7-9670-C7F28D9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ABBC8B8-5F79-4014-ACC4-FB2DABB4B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B3302-7DA0-46A9-8011-BDD505DD6C1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21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A8989-167E-4AC9-802D-E4037FEA6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B4F44-DAA6-44B8-AE9B-59D0D2C7C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F8A04-1521-49B3-9323-060623647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0B04946-73A1-4638-BEA6-1AC330CE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8959-E129-4E93-A308-F9A6E6EF94A2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25452308-B134-459B-8B0B-8B92E993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9999233-6984-4135-955B-D8C3545EA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917BD-ABB8-47F6-A4CA-48A348B7732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61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A23-A7B7-44D1-ADE8-B3C07C5A5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  <a:prstGeom prst="rect">
            <a:avLst/>
          </a:prstGeom>
        </p:spPr>
        <p:txBody>
          <a:bodyPr anchor="b"/>
          <a:lstStyle>
            <a:lvl1pPr>
              <a:defRPr sz="384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12CEB14-A40D-4229-B4B5-E270BD5336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1D77604-7911-47BB-81EA-1C703A7AE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AECAEB4-DE4D-41F6-AEED-A0D8A877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06475" y="7627938"/>
            <a:ext cx="3290888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933-9F5A-4D87-96D7-9FF4732AA96C}" type="datetimeFigureOut">
              <a:rPr lang="pt-BR"/>
              <a:pPr>
                <a:defRPr/>
              </a:pPr>
              <a:t>15/03/2024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86CDB7F-37DF-47E7-A13C-68E4CC061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638" y="7627938"/>
            <a:ext cx="4937125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215C273-0A40-4F96-A678-C3178618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33038" y="7627938"/>
            <a:ext cx="3290887" cy="438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362F-A4D2-4E50-BFE3-8531D7018D1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6937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100000">
              <a:schemeClr val="tx1">
                <a:alpha val="13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2pPr>
      <a:lvl3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3pPr>
      <a:lvl4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4pPr>
      <a:lvl5pPr algn="l" defTabSz="1096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1096963" rtl="0" fontAlgn="base">
        <a:lnSpc>
          <a:spcPct val="90000"/>
        </a:lnSpc>
        <a:spcBef>
          <a:spcPct val="0"/>
        </a:spcBef>
        <a:spcAft>
          <a:spcPct val="0"/>
        </a:spcAft>
        <a:defRPr sz="52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73050" indent="-273050" algn="l" defTabSz="109696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288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563" indent="-273050" algn="l" defTabSz="1096963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9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e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9.emf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9182" y="-1391658"/>
            <a:ext cx="12838989" cy="11168489"/>
          </a:xfrm>
          <a:prstGeom prst="rect">
            <a:avLst/>
          </a:prstGeom>
        </p:spPr>
      </p:pic>
      <p:sp>
        <p:nvSpPr>
          <p:cNvPr id="2052" name="CaixaDeTexto 13">
            <a:extLst>
              <a:ext uri="{FF2B5EF4-FFF2-40B4-BE49-F238E27FC236}">
                <a16:creationId xmlns:a16="http://schemas.microsoft.com/office/drawing/2014/main" id="{AF28E2A6-860C-49C9-A06B-7066B8F2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6749" y="3576191"/>
            <a:ext cx="651115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chemeClr val="tx2"/>
                </a:solidFill>
                <a:latin typeface="Montserrat" pitchFamily="2" charset="0"/>
              </a:rPr>
              <a:t>Relatório de Ouvidoria</a:t>
            </a:r>
            <a:br>
              <a:rPr lang="pt-BR" altLang="pt-BR" sz="3200" dirty="0">
                <a:solidFill>
                  <a:srgbClr val="41464A"/>
                </a:solidFill>
                <a:latin typeface="Montserrat" pitchFamily="2" charset="0"/>
              </a:rPr>
            </a:br>
            <a:r>
              <a:rPr lang="pt-BR" altLang="pt-BR" sz="3200" dirty="0">
                <a:solidFill>
                  <a:schemeClr val="bg1"/>
                </a:solidFill>
                <a:latin typeface="Montserrat" pitchFamily="2" charset="0"/>
              </a:rPr>
              <a:t>2° semestre de 2023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784" y="521366"/>
            <a:ext cx="2950498" cy="99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4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2995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Ciclo do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06" y="1702084"/>
            <a:ext cx="4913643" cy="718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início do processo é o contato realizado  por clientes e usuários de produtos e serviços do Banco do Topázio, por meio de telefone ou mensagem eletrônica, objetivando apresentar reclamações, denúncias, sugestões, elogios ou solicitar informações.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 manifestação dos cidadãos é registrada em sistema próprio, com a geração de número de protocolo, que é informado ao demandante, ficando todos os documentos e gravações telefônicas acondicionados em arquivo específico com os devidos requisitos de segurança.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 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B736798-E63F-4807-966F-860EEE6692E5}"/>
              </a:ext>
            </a:extLst>
          </p:cNvPr>
          <p:cNvSpPr txBox="1"/>
          <p:nvPr/>
        </p:nvSpPr>
        <p:spPr>
          <a:xfrm>
            <a:off x="8849678" y="1596491"/>
            <a:ext cx="4913644" cy="58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ANÁLISE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Ouvidoria realiza a análise detalhada do caso apresentado, atestando a fundamentação do que está sendo reclamado e conhecendo os procedimentos adotados pelas instâncias de atendimento e os normativos existentes sobre o tema.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SOLUÇÃO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Após a análise, a Ouvidoria interage com as diversas unidades da Instituição com o objetivo de identificar possibilidades de resolução, observados o Código de Defesa do Consumidor.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RESPOSTA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No prazo estabelecido na legislação aplicável, a Ouvidoria elabora e encaminha resposta às manifestações recebidas, por telefone, carta ou e-mail.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9DF6386-E43E-474B-86E6-75A4BC82A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67" y="2377032"/>
            <a:ext cx="1012761" cy="911905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EAE5BA7F-65C1-4C3E-AF35-C1672D0D21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0018" y="5173246"/>
            <a:ext cx="761661" cy="911906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0C093B94-0F07-459F-9EAC-0209DB41C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5068" y="2175025"/>
            <a:ext cx="942427" cy="854074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19A81304-343E-4B10-93AE-9099C3823D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75281" y="4295655"/>
            <a:ext cx="762000" cy="1204536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27F3B221-E4B9-4514-ADE9-5A2804D127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65495" y="6085152"/>
            <a:ext cx="762000" cy="1089269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AFC73356-35AB-FB8F-4582-EA6F5D89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8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062" y="2574936"/>
            <a:ext cx="6649138" cy="5238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atende as disposições da Resolução nº 4.860/2020 do Conselho Monetário Nacional, através de componente organizacional único.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Todos os atendimentos feitos sobre os produtos e serviços ofertados pelo Banco Topázio são recepcionados e registrados sistemicamente pela Ouvidoria, independente do meio em que ocorrem (e-mail, telefone Consumidor.gov ou RDR -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Sistema de Registro de Demandas do Cidadão d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Banco Central do Brasil). </a:t>
            </a:r>
            <a:b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pt-BR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Foram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recepcionadas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na Ouvidoria, no 2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semestre de 2023, 183 demandas, sendo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procedentes, 57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improcedentes e 113 declinadas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à outras áreas (SAC/Jurídico).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4676" y="1488340"/>
            <a:ext cx="7315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</a:t>
            </a:r>
            <a:b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 canais de Ouvidoria 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40A7874D-644A-A4CF-B741-6F30BE8A7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D0CEAC7-315F-55FC-693B-430FA0174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963824"/>
              </p:ext>
            </p:extLst>
          </p:nvPr>
        </p:nvGraphicFramePr>
        <p:xfrm>
          <a:off x="7784658" y="1340320"/>
          <a:ext cx="6192000" cy="315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DA4C245D-28F9-BE6E-6E5C-C843A6E5D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126165"/>
              </p:ext>
            </p:extLst>
          </p:nvPr>
        </p:nvGraphicFramePr>
        <p:xfrm>
          <a:off x="7784658" y="4962907"/>
          <a:ext cx="619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11615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336" y="1997908"/>
            <a:ext cx="6324544" cy="256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improcedentes: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o problema explicitado pelo reclamante não ocorreu, não que não houve falha no atendimento ao cliente ou não se refere às operações do Banco ou de sua responsabilidade;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Reclamações procedentes: </a:t>
            </a: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quando identificado que a descrição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 argumentação do reclamante  representou a verdade dos fatos.</a:t>
            </a:r>
            <a:endParaRPr lang="pt-BR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29335" y="1021795"/>
            <a:ext cx="12897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adota os seguintes critérios para qualificar a origem das reclamações: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8" name="CaixaDeTexto 9">
            <a:extLst>
              <a:ext uri="{FF2B5EF4-FFF2-40B4-BE49-F238E27FC236}">
                <a16:creationId xmlns:a16="http://schemas.microsoft.com/office/drawing/2014/main" id="{53A9F541-A5F2-B563-837F-756031197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76521" y="1984586"/>
            <a:ext cx="6324543" cy="1361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Destes registros, 38 foram realizados via sistema RDR do Banco Central, 20 por e-mail e 11 via Consumidor.gov e 1 via Febraban, conforme segue: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3" name="Imagem 6">
            <a:extLst>
              <a:ext uri="{FF2B5EF4-FFF2-40B4-BE49-F238E27FC236}">
                <a16:creationId xmlns:a16="http://schemas.microsoft.com/office/drawing/2014/main" id="{6B824B18-D35B-FED5-7D06-5F0ED4CC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A9D8DDF-6B06-03BF-37DC-7E0CEE1658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557859"/>
              </p:ext>
            </p:extLst>
          </p:nvPr>
        </p:nvGraphicFramePr>
        <p:xfrm>
          <a:off x="736270" y="4917766"/>
          <a:ext cx="6192000" cy="261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40D2C21-070C-8939-DFA3-216E41B53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7115588"/>
              </p:ext>
            </p:extLst>
          </p:nvPr>
        </p:nvGraphicFramePr>
        <p:xfrm>
          <a:off x="7809064" y="3477394"/>
          <a:ext cx="6192000" cy="261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209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984602"/>
            <a:ext cx="13219001" cy="336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Tempo médio de Solução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tempo médio de solução (TMS) no canal de Ouvidoria foi de 05 dias, abaixo do prazo regulamentar de dez dias úteis.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cs typeface="Arial" panose="020B0604020202020204" pitchFamily="34" charset="0"/>
              </a:rPr>
              <a:t>Índice de Qualidade dos Atendimentos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Conforme determinação da Resolução CMN nº 4.860/2020,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ao realizar o encerramento de cada atendimento a Ouvidoria realiza a pesquisa de satisfação com os clientes. São realizadas duas perguntas que seguem uma escala de 1 a 5, sendo 1 o nível de satisfação mais baixo e 5 o nível de satisfação mais alto.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segundo semestre </a:t>
            </a:r>
            <a:r>
              <a:rPr lang="pt-BR" b="1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não obtivemos respostas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a pesquisa realizada.</a:t>
            </a:r>
          </a:p>
        </p:txBody>
      </p:sp>
      <p:sp>
        <p:nvSpPr>
          <p:cNvPr id="7" name="CaixaDeTexto 9">
            <a:extLst>
              <a:ext uri="{FF2B5EF4-FFF2-40B4-BE49-F238E27FC236}">
                <a16:creationId xmlns:a16="http://schemas.microsoft.com/office/drawing/2014/main" id="{3CB64E3B-EDAC-BB6B-A257-95B7DF396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23952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Indicadores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4576047"/>
            <a:ext cx="40911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Atendimentos RDR’s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11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420" y="5760335"/>
            <a:ext cx="5944258" cy="1380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Recebemos 38 demandas nesse semestre, oriundas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do Sistema de Registro de Demandas do Cidadão – Banco Central.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289521-0C48-4A36-A7C6-18B0B6D82658}"/>
              </a:ext>
            </a:extLst>
          </p:cNvPr>
          <p:cNvSpPr txBox="1"/>
          <p:nvPr/>
        </p:nvSpPr>
        <p:spPr>
          <a:xfrm>
            <a:off x="670420" y="5298670"/>
            <a:ext cx="6804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Volumetria de demandas do Bacen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B16B6AF9-B4AC-2C55-7555-C4A065415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4027DA9-12AB-89E0-A707-9DEC82365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026005"/>
              </p:ext>
            </p:extLst>
          </p:nvPr>
        </p:nvGraphicFramePr>
        <p:xfrm>
          <a:off x="7474606" y="5298670"/>
          <a:ext cx="6192000" cy="2569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3369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32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Serviço de Atendimento ao Consumidor (SAC)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494" y="1823312"/>
            <a:ext cx="6306750" cy="610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Nosso SAC está estruturado de acordo com os requisitos do Código de Defesa do Consumidor, atendendo reclamações, solicitações de informações, cancelamentos, elogios e outros, obedecendo a todas as exigências estabelecidas pelo Decreto nº 6.523/2008.</a:t>
            </a: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ligações são gratuitas e no primeiro menu eletrônico o cliente já tem as opções de contato com o operador, registro de reclamação e solicitação de cancelamento de contratos e serviços, assim como a solicitação de informações gerais e elogios. Quando não for possível resolver uma questão durante a ligação com o consumidor, é aberta uma reclamação e as informações são encaminhadas às áreas responsáveis.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As opções relacionadas a reclamações e cancelamentos são tratadas pelo atendente no primeiro nível de atendimento e têm prioridade.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F242E1E-2D2F-A518-3606-B82FB875B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9760109-5916-1A69-0729-60AA1436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DBC4F477-E2F5-3CFD-556A-9DFCB168CFFB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1934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36567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Melhoria Contínua</a:t>
            </a: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77" y="2847399"/>
            <a:ext cx="6094482" cy="313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Ouvidoria, além de se dedicar a atender sempre com excelência, segue promovendo a melhoria contínua, buscando aprimorar processos que possam somar valor à experiência dos clientes, entendendo suas dores. Ao mesmo tempo, procura tornar as esteiras operacionais mais eficientes, analisando detalhadamente a causa dos problemas para elaborar e executar planos de ação junto com as áreas parceiras.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256B182-4AB0-6AEF-FFA2-DBD1BB365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4B1CAB27-F0E7-99FE-7260-6FEFD98B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8D80AC-FF55-C7A4-B5B6-7F9254F58D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" r="2759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152DC417-29AA-BCF9-6AE9-72FA4141B950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303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104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Política de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074246"/>
            <a:ext cx="5228556" cy="24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Política de Ouvidoria apresenta diretrizes e responsabilidades em nossos processos e procedimentos de atendimento ao cliente. Esse documento está sendo constantemente atualizado e melhorado para acompanhar o caráter dinâmico dos assuntos relacionados a clientes.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A81F6014-CE1C-F40A-C556-84CF7DCE9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35B765E-7B83-0F19-1410-46FDD17F0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98702F9-FB3C-0D8D-0D3C-2B5523B035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r="1970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70731106-39AB-38CC-8D78-26B6109AB664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028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849988"/>
            <a:ext cx="5932881" cy="34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vem avançando no esforço de contribuir para a excelência no atendimento do Banco Topázio.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Geração de informações mais qualificadas, para melhor contribuir com a proposição de melhorias às diversas áreas do Banco, na operacionalização dos processos, produtos e serviços.</a:t>
            </a:r>
            <a:br>
              <a:rPr lang="pt-BR" dirty="0">
                <a:latin typeface="Montserrat" pitchFamily="2" charset="0"/>
                <a:ea typeface="Arial" panose="020B0604020202020204" pitchFamily="34" charset="0"/>
                <a:cs typeface="Times New Roman" panose="02020603050405020304" pitchFamily="18" charset="0"/>
              </a:rPr>
            </a:br>
            <a:r>
              <a:rPr lang="pt-PT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Dentre as ações realizadas, destaca-se a conclusão de novos aprimoramentos na sistemática de categorização das reclamações registradas na Ouvidoria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947519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Ações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44D34DA8-EBD5-D1A5-9B87-4F6E74DD20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4DCCCFE-F59B-2021-5B79-FAD33CDAF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BD9E800B-DF88-3BE1-C5DD-BF99803B0B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3041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AC495782-34A5-585E-718A-15730E22BF9F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1994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7">
            <a:extLst>
              <a:ext uri="{FF2B5EF4-FFF2-40B4-BE49-F238E27FC236}">
                <a16:creationId xmlns:a16="http://schemas.microsoft.com/office/drawing/2014/main" id="{378A5766-13E5-4921-937E-38BD58821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2336256"/>
            <a:ext cx="5965386" cy="392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Para o </a:t>
            </a:r>
            <a:r>
              <a:rPr lang="pt-BR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ano d</a:t>
            </a: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 2024, os esforços da Ouvidoria estarão voltados para a execução e implementação de novas ações voltadas a geração de melhorias nos processos internos e com parceiros, de modo a termos maiores avanços no contexto de efetividade das resoluções e melhoria da satisfação de nossos clientes. Soma-se, ainda, as ações que estão sendo desenvolvidas no sentido de se ampliar a participação da Ouvidoria no modelo de governança do Banco, com vistas a contribuir com a visão do cliente, percebida a partir dos diversos tipos de manifestações recebidas.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42C4C20-E49C-416D-8CE8-CE8CAC88F366}"/>
              </a:ext>
            </a:extLst>
          </p:cNvPr>
          <p:cNvSpPr txBox="1"/>
          <p:nvPr/>
        </p:nvSpPr>
        <p:spPr>
          <a:xfrm>
            <a:off x="393700" y="1645390"/>
            <a:ext cx="5516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sz="2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16" name="CaixaDeTexto 9">
            <a:extLst>
              <a:ext uri="{FF2B5EF4-FFF2-40B4-BE49-F238E27FC236}">
                <a16:creationId xmlns:a16="http://schemas.microsoft.com/office/drawing/2014/main" id="{F5D1D392-1201-153C-F078-1086A6A21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63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Ações e Perspectivas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5680580-9987-4218-C88D-26A6C6CD0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1CEDEA12-2079-C9E3-E9F2-F739889FF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6665C49-57F4-84D6-645C-AD1A811330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r="12339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231C9808-593E-53DF-6DE9-49034B949DFE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366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F08CA8CB-B9F7-6131-5BAD-7BC7FB349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632" b="3162"/>
          <a:stretch/>
        </p:blipFill>
        <p:spPr>
          <a:xfrm>
            <a:off x="0" y="0"/>
            <a:ext cx="14952728" cy="8385174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E49A813-AAC3-BEEC-0802-F2EC47775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9945664" y="-1391658"/>
            <a:ext cx="12838989" cy="11168489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4485646C-0093-24E2-55F3-35747C2B4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0549" y="6723316"/>
            <a:ext cx="2429302" cy="81803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A4A8F27-8BD8-AE37-CEE2-7AA280314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92892" y="-1391658"/>
            <a:ext cx="12838989" cy="111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1BC72B26-E0FB-1D1A-3FE9-D23AC43B4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1203"/>
            <a:ext cx="2361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Introdução</a:t>
            </a:r>
            <a:r>
              <a:rPr lang="pt-BR" altLang="pt-BR" sz="2800" b="1" dirty="0">
                <a:solidFill>
                  <a:schemeClr val="bg1"/>
                </a:solidFill>
                <a:latin typeface="Montserrat" pitchFamily="2" charset="0"/>
              </a:rPr>
              <a:t> </a:t>
            </a:r>
            <a:endParaRPr lang="pt-BR" altLang="pt-BR" sz="2800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099" name="Imagem 6">
            <a:extLst>
              <a:ext uri="{FF2B5EF4-FFF2-40B4-BE49-F238E27FC236}">
                <a16:creationId xmlns:a16="http://schemas.microsoft.com/office/drawing/2014/main" id="{0BBD974B-8F7D-4CC4-A84E-D05DDB94A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1332A08-D317-4F4D-B511-E0D1D3E9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5" r="19635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10" name="Gráfico 2">
            <a:extLst>
              <a:ext uri="{FF2B5EF4-FFF2-40B4-BE49-F238E27FC236}">
                <a16:creationId xmlns:a16="http://schemas.microsoft.com/office/drawing/2014/main" id="{AD1D3C88-735D-327A-2134-B953D097267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" name="CaixaDeTexto 7">
            <a:extLst>
              <a:ext uri="{FF2B5EF4-FFF2-40B4-BE49-F238E27FC236}">
                <a16:creationId xmlns:a16="http://schemas.microsoft.com/office/drawing/2014/main" id="{996ED610-5E27-915A-11E7-4B901F540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710485" cy="599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Em atendimento à Resolução nº 4.860/2020 do Conselho Monetário Nacional e normas complementares, e com o objetivo fortalecer a transparência do Banco Topázio com os clientes, apresentamos um panorama das atribuições e indicadores do componente organizacional de ouvidoria do 2º semestre de 2023.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do Banco Topázio é o canal de comunicação de última instância na </a:t>
            </a:r>
            <a:r>
              <a:rPr lang="pt-PT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nstituição, inclusive de mediação de conflitos, entre a instituição e os clientes e usuários de produtos e serviços, que não tiveram suas demandas solucionadas nos canais de relacionamento primário.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atuação da Ouvidoria é orientada a solucionar as demandas de clientes, com transparência, independência e imparcialidade.</a:t>
            </a:r>
            <a:endParaRPr lang="pt-BR" sz="1800" dirty="0">
              <a:effectLst/>
              <a:latin typeface="Montserrat" pitchFamily="2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7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7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Mensagem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12" y="1649721"/>
            <a:ext cx="6155367" cy="4133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Trabalhamos com o compromisso de fornecer soluções ágeis e eficientes ao mercado, com foco no cliente, a fim de melhorar continuamente sua experiência.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Disponibilizamos canais que visam dar transparência às ações do Banco e a ampliar o acesso dos clientes e cidadãos aos serviços prestados pelos diversos canais de atendimento da Instituição.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área é um indutor de melhoria contínua nas relações dos clientes com o Banco e participa da construção e validação de projetos relacionados a produtos e atendimento ao cliente.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756305-C4A0-4511-8AAF-2AC82D0B2D1F}"/>
              </a:ext>
            </a:extLst>
          </p:cNvPr>
          <p:cNvSpPr txBox="1"/>
          <p:nvPr/>
        </p:nvSpPr>
        <p:spPr>
          <a:xfrm>
            <a:off x="334351" y="5975521"/>
            <a:ext cx="76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Ouvidoria</a:t>
            </a:r>
            <a:r>
              <a:rPr lang="pt-PT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 - Banco Topázio </a:t>
            </a:r>
            <a:endParaRPr lang="pt-BR" dirty="0"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904D283-9409-E887-80AF-7739D73E0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0D2DDC7E-DF5B-04C6-0573-83B547F5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68968FE-9687-6665-94C6-C49E1DC81E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23704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5" name="Gráfico 2">
            <a:extLst>
              <a:ext uri="{FF2B5EF4-FFF2-40B4-BE49-F238E27FC236}">
                <a16:creationId xmlns:a16="http://schemas.microsoft.com/office/drawing/2014/main" id="{C5C5E0CF-9AA6-BA3A-EC75-862459393297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755F49A-48DF-AE6F-FAEE-6C8D366E9B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8729" y="5473940"/>
            <a:ext cx="360000" cy="312982"/>
          </a:xfrm>
          <a:prstGeom prst="rect">
            <a:avLst/>
          </a:prstGeom>
        </p:spPr>
      </p:pic>
      <p:pic>
        <p:nvPicPr>
          <p:cNvPr id="7" name="Gráfico 1">
            <a:extLst>
              <a:ext uri="{FF2B5EF4-FFF2-40B4-BE49-F238E27FC236}">
                <a16:creationId xmlns:a16="http://schemas.microsoft.com/office/drawing/2014/main" id="{EAAEBED4-2FC2-7C3C-BB1A-0FABE7036A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150" y="1553242"/>
            <a:ext cx="360000" cy="3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4486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Sobre o banco Topázio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83365"/>
            <a:ext cx="6183563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Banco digital B2B, com atuação nacional e especializado nos segmentos de câmbio, crédito e bank as a service.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Através da nossa expertise em tecnologia e atentos a evolução do setor financeiro, desenvolvemos produtos e serviços de qualidade e pertinentes à necessidades dos nossos clientes. 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r>
              <a:rPr lang="pt-BR" dirty="0">
                <a:solidFill>
                  <a:srgbClr val="41464A"/>
                </a:solidFill>
                <a:latin typeface="Montserrat" pitchFamily="2" charset="0"/>
              </a:rPr>
              <a:t>Nosso diferencial é um time especializado que garante um atendimento próximo, ágil e flexível para a construção de parcerias duradouras.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r>
              <a:rPr lang="pt-BR" sz="2000" b="1" dirty="0">
                <a:solidFill>
                  <a:schemeClr val="tx2"/>
                </a:solidFill>
                <a:latin typeface="Montserrat" pitchFamily="2" charset="0"/>
              </a:rPr>
              <a:t>Somos movidos pelo desafio de acelerar e transformar negócios. </a:t>
            </a:r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5" t="167" r="3225" b="-167"/>
          <a:stretch/>
        </p:blipFill>
        <p:spPr>
          <a:xfrm>
            <a:off x="7360625" y="2184804"/>
            <a:ext cx="7269775" cy="460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0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15888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Valores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788270" y="2634411"/>
            <a:ext cx="50567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NOSSA ESSÊNCIA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Nosso negócio é acelerar negócios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SOMOS OBCECADOS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Por relevância, agilidade e pertinência</a:t>
            </a: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b="1" dirty="0">
                <a:solidFill>
                  <a:schemeClr val="bg2"/>
                </a:solidFill>
                <a:latin typeface="Montserrat" pitchFamily="2" charset="0"/>
              </a:rPr>
              <a:t>COM ATITUDE</a:t>
            </a:r>
            <a:endParaRPr lang="pt-BR" dirty="0">
              <a:solidFill>
                <a:schemeClr val="bg2"/>
              </a:solidFill>
              <a:latin typeface="Montserrat" pitchFamily="2" charset="0"/>
            </a:endParaRPr>
          </a:p>
          <a:p>
            <a:pPr algn="just"/>
            <a:r>
              <a:rPr lang="pt-BR" dirty="0">
                <a:solidFill>
                  <a:schemeClr val="bg2"/>
                </a:solidFill>
                <a:latin typeface="Montserrat" pitchFamily="2" charset="0"/>
              </a:rPr>
              <a:t>Inovadora, transformadora e de cocriação com nossos clientes e parceiros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F5435724-503B-4405-9F70-7BCC05306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7956" y="2540649"/>
            <a:ext cx="843903" cy="3139321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EC4D854-B493-1553-9F00-2B0AA53EC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4" name="Imagem 6">
            <a:extLst>
              <a:ext uri="{FF2B5EF4-FFF2-40B4-BE49-F238E27FC236}">
                <a16:creationId xmlns:a16="http://schemas.microsoft.com/office/drawing/2014/main" id="{FA8285DE-CD12-594F-1AB8-CFAC9D240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5C9EEC3-00DE-9BE6-9BEC-C2ACAE6F33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1" r="737"/>
          <a:stretch/>
        </p:blipFill>
        <p:spPr>
          <a:xfrm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C67BEFCC-1B07-7BDC-EBF8-C832D2623B71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421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9DA64BEB-DEC5-DCE2-296B-A8A74D75896B}"/>
              </a:ext>
            </a:extLst>
          </p:cNvPr>
          <p:cNvGrpSpPr/>
          <p:nvPr/>
        </p:nvGrpSpPr>
        <p:grpSpPr>
          <a:xfrm>
            <a:off x="701501" y="2496862"/>
            <a:ext cx="13227395" cy="3073973"/>
            <a:chOff x="86482" y="2496862"/>
            <a:chExt cx="13227395" cy="3073973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5FC859A-7BBC-0185-DAAB-83FD000EFB85}"/>
                </a:ext>
              </a:extLst>
            </p:cNvPr>
            <p:cNvSpPr/>
            <p:nvPr/>
          </p:nvSpPr>
          <p:spPr>
            <a:xfrm>
              <a:off x="465731" y="3287782"/>
              <a:ext cx="9653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2005</a:t>
              </a:r>
            </a:p>
          </p:txBody>
        </p:sp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E65FC49D-5A62-4CF9-E342-10B6C1CE4ABB}"/>
                </a:ext>
              </a:extLst>
            </p:cNvPr>
            <p:cNvSpPr/>
            <p:nvPr/>
          </p:nvSpPr>
          <p:spPr>
            <a:xfrm>
              <a:off x="2092537" y="4234391"/>
              <a:ext cx="9781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2009</a:t>
              </a:r>
            </a:p>
          </p:txBody>
        </p:sp>
        <p:pic>
          <p:nvPicPr>
            <p:cNvPr id="5" name="Gráfico 57">
              <a:extLst>
                <a:ext uri="{FF2B5EF4-FFF2-40B4-BE49-F238E27FC236}">
                  <a16:creationId xmlns:a16="http://schemas.microsoft.com/office/drawing/2014/main" id="{3928C828-9F5E-97E7-DF34-684DE3D88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21367" y="4701158"/>
              <a:ext cx="553962" cy="214849"/>
            </a:xfrm>
            <a:prstGeom prst="rect">
              <a:avLst/>
            </a:prstGeom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A6122C86-FF71-80E8-583E-5596C312B01B}"/>
                </a:ext>
              </a:extLst>
            </p:cNvPr>
            <p:cNvSpPr txBox="1"/>
            <p:nvPr/>
          </p:nvSpPr>
          <p:spPr>
            <a:xfrm>
              <a:off x="86482" y="4380714"/>
              <a:ext cx="17008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Nasce a Topázio Crédito, Financiamento</a:t>
              </a:r>
            </a:p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e Investimento.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FF41868B-2D47-9AA0-6E00-CB7E4F35E0D0}"/>
                </a:ext>
              </a:extLst>
            </p:cNvPr>
            <p:cNvSpPr txBox="1"/>
            <p:nvPr/>
          </p:nvSpPr>
          <p:spPr>
            <a:xfrm>
              <a:off x="8370944" y="3242386"/>
              <a:ext cx="145471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Lançamos nossa nova marca e posicionamento.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6F095BD-4F72-9D84-7BCE-DD4842DEF4CC}"/>
                </a:ext>
              </a:extLst>
            </p:cNvPr>
            <p:cNvSpPr txBox="1"/>
            <p:nvPr/>
          </p:nvSpPr>
          <p:spPr>
            <a:xfrm>
              <a:off x="3341084" y="4377574"/>
              <a:ext cx="1823495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Ampliamos nossas parcerias estratégicas com empresas de atuação nacional.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EB4C2C66-37DD-8F72-97EE-717FC373AB7B}"/>
                </a:ext>
              </a:extLst>
            </p:cNvPr>
            <p:cNvSpPr txBox="1"/>
            <p:nvPr/>
          </p:nvSpPr>
          <p:spPr>
            <a:xfrm>
              <a:off x="4949399" y="2496862"/>
              <a:ext cx="1912741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Utilizando nossa expertise tecnológica e licença bancária, lançamos o Bank as a Service, contribuindo na transformação do mercado financeiro, 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768AE3A5-8FCF-656D-854C-C1D39E2908B7}"/>
                </a:ext>
              </a:extLst>
            </p:cNvPr>
            <p:cNvSpPr txBox="1"/>
            <p:nvPr/>
          </p:nvSpPr>
          <p:spPr>
            <a:xfrm>
              <a:off x="6357942" y="4370506"/>
              <a:ext cx="225489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Criamos novos canais digitais e uma plataforma de contratação de crédito para micro e pequenas empresas de forma 100% digital.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298B6AB0-9E06-9ED5-535B-6F1A63505CDB}"/>
                </a:ext>
              </a:extLst>
            </p:cNvPr>
            <p:cNvSpPr txBox="1"/>
            <p:nvPr/>
          </p:nvSpPr>
          <p:spPr>
            <a:xfrm>
              <a:off x="9853226" y="4358392"/>
              <a:ext cx="178257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Lançamento </a:t>
              </a:r>
              <a:r>
                <a:rPr lang="pt-BR" sz="1200" dirty="0" err="1">
                  <a:solidFill>
                    <a:schemeClr val="bg2"/>
                  </a:solidFill>
                  <a:latin typeface="Montserrat" pitchFamily="2" charset="0"/>
                </a:rPr>
                <a:t>Fineasy</a:t>
              </a: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 Tech, empresa parceira TI;</a:t>
              </a:r>
              <a:b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</a:b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Inicio das operações de CCME.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FF117034-5D96-5FC1-7DF4-DAFEB2AD361B}"/>
                </a:ext>
              </a:extLst>
            </p:cNvPr>
            <p:cNvSpPr txBox="1"/>
            <p:nvPr/>
          </p:nvSpPr>
          <p:spPr>
            <a:xfrm>
              <a:off x="1762066" y="2911733"/>
              <a:ext cx="1767743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Com o crescimento, nos tornamos banco, ampliando nosso portfólio de produtos.</a:t>
              </a:r>
            </a:p>
            <a:p>
              <a:pPr algn="ctr"/>
              <a:endParaRPr lang="pt-BR" sz="1200" dirty="0">
                <a:solidFill>
                  <a:schemeClr val="bg2"/>
                </a:solidFill>
                <a:latin typeface="Montserrat" pitchFamily="2" charset="0"/>
              </a:endParaRPr>
            </a:p>
          </p:txBody>
        </p:sp>
        <p:pic>
          <p:nvPicPr>
            <p:cNvPr id="13" name="Gráfico 57">
              <a:extLst>
                <a:ext uri="{FF2B5EF4-FFF2-40B4-BE49-F238E27FC236}">
                  <a16:creationId xmlns:a16="http://schemas.microsoft.com/office/drawing/2014/main" id="{2BE7F29C-B5DD-EA30-597A-17D44BB14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5531" y="3715054"/>
              <a:ext cx="553962" cy="214849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12FE5CB-5FF9-B492-6937-9C958AE7AF8F}"/>
                </a:ext>
              </a:extLst>
            </p:cNvPr>
            <p:cNvSpPr txBox="1"/>
            <p:nvPr/>
          </p:nvSpPr>
          <p:spPr>
            <a:xfrm>
              <a:off x="11547048" y="2909078"/>
              <a:ext cx="1766829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Através da nossa parceria com a </a:t>
              </a:r>
              <a:r>
                <a:rPr lang="pt-BR" sz="1200" dirty="0" err="1">
                  <a:solidFill>
                    <a:schemeClr val="bg2"/>
                  </a:solidFill>
                  <a:latin typeface="Montserrat" pitchFamily="2" charset="0"/>
                </a:rPr>
                <a:t>Ebanx</a:t>
              </a:r>
              <a:r>
                <a:rPr lang="pt-BR" sz="1200" dirty="0">
                  <a:solidFill>
                    <a:schemeClr val="bg2"/>
                  </a:solidFill>
                  <a:latin typeface="Montserrat" pitchFamily="2" charset="0"/>
                </a:rPr>
                <a:t>, ampliamos nosso ecossistema de atuação.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81FB9987-5D59-69CD-942C-B645D7554ED5}"/>
                </a:ext>
              </a:extLst>
            </p:cNvPr>
            <p:cNvSpPr/>
            <p:nvPr/>
          </p:nvSpPr>
          <p:spPr>
            <a:xfrm>
              <a:off x="265930" y="4096691"/>
              <a:ext cx="1360901" cy="9233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DD435AD6-0B20-D8C6-AD17-DEA91C439011}"/>
                </a:ext>
              </a:extLst>
            </p:cNvPr>
            <p:cNvSpPr/>
            <p:nvPr/>
          </p:nvSpPr>
          <p:spPr>
            <a:xfrm>
              <a:off x="1913755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713E3134-6BDB-0927-D209-6AB4C608E53E}"/>
                </a:ext>
              </a:extLst>
            </p:cNvPr>
            <p:cNvSpPr/>
            <p:nvPr/>
          </p:nvSpPr>
          <p:spPr>
            <a:xfrm>
              <a:off x="3569379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768BC11-D004-3908-44E6-80126111D627}"/>
                </a:ext>
              </a:extLst>
            </p:cNvPr>
            <p:cNvSpPr/>
            <p:nvPr/>
          </p:nvSpPr>
          <p:spPr>
            <a:xfrm>
              <a:off x="3822519" y="3287782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2016</a:t>
              </a:r>
            </a:p>
          </p:txBody>
        </p:sp>
        <p:pic>
          <p:nvPicPr>
            <p:cNvPr id="19" name="Gráfico 57">
              <a:extLst>
                <a:ext uri="{FF2B5EF4-FFF2-40B4-BE49-F238E27FC236}">
                  <a16:creationId xmlns:a16="http://schemas.microsoft.com/office/drawing/2014/main" id="{D1174002-B0CF-23C3-4FE7-67122FE6A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03042" y="3715054"/>
              <a:ext cx="553962" cy="214849"/>
            </a:xfrm>
            <a:prstGeom prst="rect">
              <a:avLst/>
            </a:prstGeom>
          </p:spPr>
        </p:pic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63A4D238-D3B8-B4DB-1025-4123EC5E4BA5}"/>
                </a:ext>
              </a:extLst>
            </p:cNvPr>
            <p:cNvSpPr/>
            <p:nvPr/>
          </p:nvSpPr>
          <p:spPr>
            <a:xfrm>
              <a:off x="5410107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3"/>
                  </a:solidFill>
                  <a:latin typeface="Montserrat" pitchFamily="2" charset="0"/>
                </a:rPr>
                <a:t>2017</a:t>
              </a:r>
            </a:p>
          </p:txBody>
        </p:sp>
        <p:pic>
          <p:nvPicPr>
            <p:cNvPr id="21" name="Gráfico 57">
              <a:extLst>
                <a:ext uri="{FF2B5EF4-FFF2-40B4-BE49-F238E27FC236}">
                  <a16:creationId xmlns:a16="http://schemas.microsoft.com/office/drawing/2014/main" id="{D1638EA5-0EEC-C160-7EF8-04630CDE1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88442" y="4701158"/>
              <a:ext cx="553962" cy="214849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C19E108-F650-6DBF-34C0-9294DF572DB0}"/>
                </a:ext>
              </a:extLst>
            </p:cNvPr>
            <p:cNvSpPr/>
            <p:nvPr/>
          </p:nvSpPr>
          <p:spPr>
            <a:xfrm>
              <a:off x="5180830" y="4096691"/>
              <a:ext cx="1360901" cy="9233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latin typeface="Montserrat" pitchFamily="2" charset="0"/>
              </a:endParaRP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B0FB3A0-E04F-BE64-1747-3E9EB3DD9FFB}"/>
                </a:ext>
              </a:extLst>
            </p:cNvPr>
            <p:cNvSpPr/>
            <p:nvPr/>
          </p:nvSpPr>
          <p:spPr>
            <a:xfrm>
              <a:off x="6798354" y="4096691"/>
              <a:ext cx="1360901" cy="923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D1D853BF-5E5A-B53A-5070-F858B986246F}"/>
                </a:ext>
              </a:extLst>
            </p:cNvPr>
            <p:cNvSpPr/>
            <p:nvPr/>
          </p:nvSpPr>
          <p:spPr>
            <a:xfrm>
              <a:off x="7047486" y="3287782"/>
              <a:ext cx="8980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4"/>
                  </a:solidFill>
                  <a:latin typeface="Montserrat" pitchFamily="2" charset="0"/>
                </a:rPr>
                <a:t>2018</a:t>
              </a:r>
            </a:p>
          </p:txBody>
        </p:sp>
        <p:pic>
          <p:nvPicPr>
            <p:cNvPr id="25" name="Gráfico 57">
              <a:extLst>
                <a:ext uri="{FF2B5EF4-FFF2-40B4-BE49-F238E27FC236}">
                  <a16:creationId xmlns:a16="http://schemas.microsoft.com/office/drawing/2014/main" id="{A4320D73-EC73-5B9F-C4FE-99A2304CD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32017" y="3715054"/>
              <a:ext cx="553962" cy="214849"/>
            </a:xfrm>
            <a:prstGeom prst="rect">
              <a:avLst/>
            </a:prstGeom>
          </p:spPr>
        </p:pic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9FEAA37-5344-71CD-DCB7-169FA1F4DC3F}"/>
                </a:ext>
              </a:extLst>
            </p:cNvPr>
            <p:cNvSpPr/>
            <p:nvPr/>
          </p:nvSpPr>
          <p:spPr>
            <a:xfrm>
              <a:off x="8642195" y="4234391"/>
              <a:ext cx="8899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1"/>
                  </a:solidFill>
                  <a:latin typeface="Montserrat" pitchFamily="2" charset="0"/>
                </a:rPr>
                <a:t>2019</a:t>
              </a:r>
            </a:p>
          </p:txBody>
        </p:sp>
        <p:pic>
          <p:nvPicPr>
            <p:cNvPr id="27" name="Gráfico 57">
              <a:extLst>
                <a:ext uri="{FF2B5EF4-FFF2-40B4-BE49-F238E27FC236}">
                  <a16:creationId xmlns:a16="http://schemas.microsoft.com/office/drawing/2014/main" id="{2453EF0E-A115-A8CC-94CE-9699776DA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826942" y="4701158"/>
              <a:ext cx="553962" cy="214849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023AAA16-1DCE-42D9-078D-7EFB5B86C35E}"/>
                </a:ext>
              </a:extLst>
            </p:cNvPr>
            <p:cNvSpPr/>
            <p:nvPr/>
          </p:nvSpPr>
          <p:spPr>
            <a:xfrm>
              <a:off x="8419330" y="4096691"/>
              <a:ext cx="1360901" cy="923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1"/>
                </a:solidFill>
                <a:latin typeface="Montserrat" pitchFamily="2" charset="0"/>
              </a:endParaRPr>
            </a:p>
          </p:txBody>
        </p:sp>
        <p:sp>
          <p:nvSpPr>
            <p:cNvPr id="29" name="Retângulo 28">
              <a:extLst>
                <a:ext uri="{FF2B5EF4-FFF2-40B4-BE49-F238E27FC236}">
                  <a16:creationId xmlns:a16="http://schemas.microsoft.com/office/drawing/2014/main" id="{A3BF78C6-2C9C-444F-967C-171C9B60BC2B}"/>
                </a:ext>
              </a:extLst>
            </p:cNvPr>
            <p:cNvSpPr/>
            <p:nvPr/>
          </p:nvSpPr>
          <p:spPr>
            <a:xfrm>
              <a:off x="10046379" y="4096691"/>
              <a:ext cx="1360901" cy="923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latin typeface="Montserrat" pitchFamily="2" charset="0"/>
              </a:endParaRP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A2E2AEE3-A46E-4FC4-A141-0D738065FFF1}"/>
                </a:ext>
              </a:extLst>
            </p:cNvPr>
            <p:cNvSpPr/>
            <p:nvPr/>
          </p:nvSpPr>
          <p:spPr>
            <a:xfrm>
              <a:off x="10262650" y="3287782"/>
              <a:ext cx="9637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latin typeface="Montserrat" pitchFamily="2" charset="0"/>
                </a:rPr>
                <a:t>2020</a:t>
              </a:r>
            </a:p>
          </p:txBody>
        </p:sp>
        <p:pic>
          <p:nvPicPr>
            <p:cNvPr id="31" name="Gráfico 57">
              <a:extLst>
                <a:ext uri="{FF2B5EF4-FFF2-40B4-BE49-F238E27FC236}">
                  <a16:creationId xmlns:a16="http://schemas.microsoft.com/office/drawing/2014/main" id="{2148128A-E5C2-B734-6F2F-7E055B4B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80042" y="3715054"/>
              <a:ext cx="553962" cy="214849"/>
            </a:xfrm>
            <a:prstGeom prst="rect">
              <a:avLst/>
            </a:prstGeom>
          </p:spPr>
        </p:pic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AFB5177C-D987-57AC-D66A-9A590EC7B917}"/>
                </a:ext>
              </a:extLst>
            </p:cNvPr>
            <p:cNvSpPr/>
            <p:nvPr/>
          </p:nvSpPr>
          <p:spPr>
            <a:xfrm>
              <a:off x="11991882" y="4234391"/>
              <a:ext cx="8771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tx2"/>
                  </a:solidFill>
                  <a:latin typeface="Montserrat" pitchFamily="2" charset="0"/>
                </a:rPr>
                <a:t>2021</a:t>
              </a:r>
            </a:p>
          </p:txBody>
        </p:sp>
        <p:pic>
          <p:nvPicPr>
            <p:cNvPr id="33" name="Gráfico 57">
              <a:extLst>
                <a:ext uri="{FF2B5EF4-FFF2-40B4-BE49-F238E27FC236}">
                  <a16:creationId xmlns:a16="http://schemas.microsoft.com/office/drawing/2014/main" id="{9CBCCFBA-25FD-6F21-EE33-93CA95B68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170217" y="4701158"/>
              <a:ext cx="553962" cy="214849"/>
            </a:xfrm>
            <a:prstGeom prst="rect">
              <a:avLst/>
            </a:prstGeom>
          </p:spPr>
        </p:pic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CF044202-22A9-4B7C-CA11-4D56EAFC0719}"/>
                </a:ext>
              </a:extLst>
            </p:cNvPr>
            <p:cNvSpPr/>
            <p:nvPr/>
          </p:nvSpPr>
          <p:spPr>
            <a:xfrm>
              <a:off x="11762605" y="4096691"/>
              <a:ext cx="1360901" cy="923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2"/>
                </a:solidFill>
                <a:latin typeface="Montserrat" pitchFamily="2" charset="0"/>
              </a:endParaRPr>
            </a:p>
          </p:txBody>
        </p:sp>
      </p:grpSp>
      <p:sp>
        <p:nvSpPr>
          <p:cNvPr id="35" name="Google Shape;402;p19">
            <a:extLst>
              <a:ext uri="{FF2B5EF4-FFF2-40B4-BE49-F238E27FC236}">
                <a16:creationId xmlns:a16="http://schemas.microsoft.com/office/drawing/2014/main" id="{C66780AB-0DD8-FC00-C48D-F55F1DC29F16}"/>
              </a:ext>
            </a:extLst>
          </p:cNvPr>
          <p:cNvSpPr txBox="1"/>
          <p:nvPr/>
        </p:nvSpPr>
        <p:spPr>
          <a:xfrm>
            <a:off x="6463707" y="6592751"/>
            <a:ext cx="7845117" cy="1717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280" tIns="73120" rIns="146280" bIns="73120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Somos parte do grupo </a:t>
            </a:r>
            <a:r>
              <a:rPr lang="pt-BR" sz="2400" b="1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Correa da Silva </a:t>
            </a:r>
            <a:r>
              <a:rPr lang="pt-BR" dirty="0">
                <a:solidFill>
                  <a:schemeClr val="bg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formado por grandes empresas de atuação nacional, e estamos presente no mercado financeiro desde 2005.</a:t>
            </a:r>
            <a:endParaRPr lang="pt-BR" sz="24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1600" dirty="0">
              <a:solidFill>
                <a:schemeClr val="bg2"/>
              </a:solidFill>
              <a:latin typeface="Montserrat" pitchFamily="2" charset="0"/>
              <a:ea typeface="Century Gothic"/>
              <a:cs typeface="Century Gothic"/>
              <a:sym typeface="Century Gothic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</a:pPr>
            <a:endParaRPr lang="pt-BR" sz="2000" dirty="0">
              <a:solidFill>
                <a:schemeClr val="bg2"/>
              </a:solidFill>
              <a:latin typeface="Montserrat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6" name="CaixaDeTexto 9">
            <a:extLst>
              <a:ext uri="{FF2B5EF4-FFF2-40B4-BE49-F238E27FC236}">
                <a16:creationId xmlns:a16="http://schemas.microsoft.com/office/drawing/2014/main" id="{5B79A795-D5F4-D13C-F785-FCB967109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814" y="307068"/>
            <a:ext cx="529984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5400" b="1" dirty="0">
                <a:solidFill>
                  <a:schemeClr val="tx2"/>
                </a:solidFill>
                <a:latin typeface="Montserrat" pitchFamily="2" charset="0"/>
              </a:rPr>
              <a:t>Nossa história</a:t>
            </a:r>
            <a:endParaRPr lang="pt-BR" altLang="pt-BR" sz="5400" dirty="0">
              <a:solidFill>
                <a:schemeClr val="tx2"/>
              </a:solidFill>
              <a:latin typeface="Montserrat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33C1F15-784F-694C-8BAD-AEDDF280F6ED}"/>
              </a:ext>
            </a:extLst>
          </p:cNvPr>
          <p:cNvSpPr txBox="1"/>
          <p:nvPr/>
        </p:nvSpPr>
        <p:spPr>
          <a:xfrm>
            <a:off x="552597" y="1230398"/>
            <a:ext cx="6893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diz muito </a:t>
            </a:r>
            <a:r>
              <a:rPr lang="pt-BR" sz="2800" dirty="0">
                <a:solidFill>
                  <a:schemeClr val="tx2"/>
                </a:solidFill>
                <a:latin typeface="Montserrat" pitchFamily="2" charset="0"/>
                <a:ea typeface="Century Gothic"/>
                <a:cs typeface="Century Gothic"/>
                <a:sym typeface="Century Gothic"/>
              </a:rPr>
              <a:t>sobre quem somos</a:t>
            </a:r>
            <a:endParaRPr lang="pt-BR" sz="2800" dirty="0">
              <a:solidFill>
                <a:schemeClr val="tx2"/>
              </a:solidFill>
              <a:latin typeface="Montserrat" pitchFamily="2" charset="0"/>
              <a:ea typeface="Century Gothic"/>
              <a:cs typeface="Century Gothic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F60866D7-C315-64B5-10CC-59BB6E06AC19}"/>
              </a:ext>
            </a:extLst>
          </p:cNvPr>
          <p:cNvSpPr/>
          <p:nvPr/>
        </p:nvSpPr>
        <p:spPr>
          <a:xfrm>
            <a:off x="0" y="8095318"/>
            <a:ext cx="14630399" cy="1472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364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39853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Missão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770096"/>
            <a:ext cx="6374932" cy="391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Nossa missão como Ouvidoria é atender de forma diferenciada cada cliente, com o compromisso de fornecer as melhores soluções e fortalecer o relacionamento.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Atuamos na governança das reclamações, buscamos desenvolver iniciativas de melhoria continua, criando ações e aprimorando a sinergia com a área de negócio para melhorar a experiência dos clientes e minimizar os riscos operacionais e de imagem.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1457" y="3424197"/>
            <a:ext cx="5254947" cy="165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i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Atender cada cliente de forma única e transparente, transformando cada relacionamento em uma oportunidade de melhoria.</a:t>
            </a:r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i="1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7" name="Gráfico 5">
            <a:extLst>
              <a:ext uri="{FF2B5EF4-FFF2-40B4-BE49-F238E27FC236}">
                <a16:creationId xmlns:a16="http://schemas.microsoft.com/office/drawing/2014/main" id="{6CA4887C-8F43-497B-9CB9-74BDBD73934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27858" y="4353922"/>
            <a:ext cx="360000" cy="312982"/>
          </a:xfrm>
          <a:prstGeom prst="rect">
            <a:avLst/>
          </a:prstGeom>
        </p:spPr>
      </p:pic>
      <p:pic>
        <p:nvPicPr>
          <p:cNvPr id="8" name="Gráfico 1">
            <a:extLst>
              <a:ext uri="{FF2B5EF4-FFF2-40B4-BE49-F238E27FC236}">
                <a16:creationId xmlns:a16="http://schemas.microsoft.com/office/drawing/2014/main" id="{DF57F28D-CE81-4A2F-86EC-C169F632E2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7193" y="3254625"/>
            <a:ext cx="360000" cy="312632"/>
          </a:xfrm>
          <a:prstGeom prst="rect">
            <a:avLst/>
          </a:prstGeom>
        </p:spPr>
      </p:pic>
      <p:pic>
        <p:nvPicPr>
          <p:cNvPr id="2" name="Imagem 6">
            <a:extLst>
              <a:ext uri="{FF2B5EF4-FFF2-40B4-BE49-F238E27FC236}">
                <a16:creationId xmlns:a16="http://schemas.microsoft.com/office/drawing/2014/main" id="{7481DCA9-51DD-64BC-34D4-1ABC62D8D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007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BEB8C625-5726-4254-A3A5-A6E37AEFFC58}"/>
              </a:ext>
            </a:extLst>
          </p:cNvPr>
          <p:cNvSpPr/>
          <p:nvPr/>
        </p:nvSpPr>
        <p:spPr>
          <a:xfrm>
            <a:off x="7978391" y="3132059"/>
            <a:ext cx="5506497" cy="2562329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6749590-0FAD-449C-A00D-A31396708533}"/>
              </a:ext>
            </a:extLst>
          </p:cNvPr>
          <p:cNvSpPr/>
          <p:nvPr/>
        </p:nvSpPr>
        <p:spPr>
          <a:xfrm>
            <a:off x="9146422" y="2941410"/>
            <a:ext cx="3170436" cy="3952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6169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Canais de Atendimento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918" y="3340632"/>
            <a:ext cx="6337760" cy="292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A Ouvidoria dispõe de canais institucionais ágeis e eficazes, para acesso gratuito dos clientes e usuários do Banco Topázio, por meio do telefone e internet, que são amplamente divulgados nos materiais destinados aos clientes e no site institucional, observadas as normas do Banco Central do Brasil.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id="{3D2AA080-FBC9-4F07-AD1B-03E7E0698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22" y="3524519"/>
            <a:ext cx="5285433" cy="236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contato com a Ouvidoria pode ser realizado por telefone e através do nosso site: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600" dirty="0">
              <a:solidFill>
                <a:srgbClr val="42464B"/>
              </a:solidFill>
              <a:effectLst/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Telefone: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0800 648 4040</a:t>
            </a:r>
            <a:r>
              <a:rPr lang="pt-BR" sz="14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, de 2ª a 6ª feira, das 9h às 12h e das 14h às 17:30h (exceto feriados nacionais).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Site: </a:t>
            </a:r>
            <a:r>
              <a:rPr lang="pt-BR" sz="1600" dirty="0">
                <a:solidFill>
                  <a:srgbClr val="42464B"/>
                </a:solidFill>
                <a:effectLst/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https://www.bancotopazio.com.br/ouvidoria/</a:t>
            </a:r>
          </a:p>
          <a:p>
            <a:endParaRPr lang="pt-BR" sz="1600" dirty="0">
              <a:solidFill>
                <a:srgbClr val="41464A"/>
              </a:solidFill>
              <a:latin typeface="Montserrat" pitchFamily="2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23CEFF-42F9-4374-80E8-EEDEFE070386}"/>
              </a:ext>
            </a:extLst>
          </p:cNvPr>
          <p:cNvSpPr txBox="1"/>
          <p:nvPr/>
        </p:nvSpPr>
        <p:spPr>
          <a:xfrm>
            <a:off x="9345886" y="2941410"/>
            <a:ext cx="274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Canais de Ouvidoria</a:t>
            </a:r>
          </a:p>
        </p:txBody>
      </p:sp>
      <p:pic>
        <p:nvPicPr>
          <p:cNvPr id="2" name="Imagem 6">
            <a:extLst>
              <a:ext uri="{FF2B5EF4-FFF2-40B4-BE49-F238E27FC236}">
                <a16:creationId xmlns:a16="http://schemas.microsoft.com/office/drawing/2014/main" id="{FB639F53-B117-D40C-4741-CB6562B67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65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9">
            <a:extLst>
              <a:ext uri="{FF2B5EF4-FFF2-40B4-BE49-F238E27FC236}">
                <a16:creationId xmlns:a16="http://schemas.microsoft.com/office/drawing/2014/main" id="{83AC4CE3-6B40-4F4F-AAA7-0115D6EC1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365125"/>
            <a:ext cx="41569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bg2"/>
                </a:solidFill>
                <a:latin typeface="Montserrat" pitchFamily="2" charset="0"/>
              </a:rPr>
              <a:t>Eficácia da Ouvidoria</a:t>
            </a:r>
            <a:endParaRPr lang="pt-BR" altLang="pt-BR" sz="28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4100" name="CaixaDeTexto 7">
            <a:extLst>
              <a:ext uri="{FF2B5EF4-FFF2-40B4-BE49-F238E27FC236}">
                <a16:creationId xmlns:a16="http://schemas.microsoft.com/office/drawing/2014/main" id="{3F63E051-9AF1-48C3-818A-4972E160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" y="1645390"/>
            <a:ext cx="6679282" cy="560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O principal objetivo da Ouvidoria é atuar em defesa dos interesses dos clientes que tenham procurado os serviços de atendimento primário e não tenham ficado satisfeitos com a resposta que apresentamos nesses canais, buscando aperfeiçoar e melhorar os produtos, os serviços e o atendimento que prestamos.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Tem foco também na evolução de processos e  procedimentos internos, de forma a assegurar medidas preventivas e corretivas, além de garantir sua autonomia, como canal de última instância, para atender as reclamações recebidas.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800" dirty="0">
              <a:solidFill>
                <a:srgbClr val="42464B"/>
              </a:solidFill>
              <a:latin typeface="Montserrat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800" dirty="0">
                <a:solidFill>
                  <a:srgbClr val="42464B"/>
                </a:solidFill>
                <a:latin typeface="Montserrat" pitchFamily="2" charset="0"/>
                <a:ea typeface="Arial" panose="020B0604020202020204" pitchFamily="34" charset="0"/>
                <a:cs typeface="Arial" panose="020B0604020202020204" pitchFamily="34" charset="0"/>
              </a:rPr>
              <a:t>Confira a seguir informações detalhadas sobre os indicadores do semestre.</a:t>
            </a: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  <a:p>
            <a:endParaRPr lang="pt-BR" dirty="0">
              <a:solidFill>
                <a:srgbClr val="41464A"/>
              </a:solidFill>
              <a:latin typeface="Montserrat" pitchFamily="2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619375B-C3C5-6E97-9AEC-325319BF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9143" y="1645390"/>
            <a:ext cx="8900057" cy="7687987"/>
          </a:xfrm>
          <a:prstGeom prst="rect">
            <a:avLst/>
          </a:prstGeom>
        </p:spPr>
      </p:pic>
      <p:pic>
        <p:nvPicPr>
          <p:cNvPr id="3" name="Imagem 6">
            <a:extLst>
              <a:ext uri="{FF2B5EF4-FFF2-40B4-BE49-F238E27FC236}">
                <a16:creationId xmlns:a16="http://schemas.microsoft.com/office/drawing/2014/main" id="{B288A4FC-D3E9-78A6-D151-067386F08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28612" y="361203"/>
            <a:ext cx="12080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378517B-4B7E-83E3-601A-0E537CB8A0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0" r="11158"/>
          <a:stretch/>
        </p:blipFill>
        <p:spPr>
          <a:xfrm flipH="1">
            <a:off x="8184928" y="1421940"/>
            <a:ext cx="5750860" cy="5750860"/>
          </a:xfrm>
          <a:prstGeom prst="ellipse">
            <a:avLst/>
          </a:prstGeom>
        </p:spPr>
      </p:pic>
      <p:sp>
        <p:nvSpPr>
          <p:cNvPr id="6" name="Gráfico 2">
            <a:extLst>
              <a:ext uri="{FF2B5EF4-FFF2-40B4-BE49-F238E27FC236}">
                <a16:creationId xmlns:a16="http://schemas.microsoft.com/office/drawing/2014/main" id="{E00EEAE9-335F-955C-B82C-C9F62F2B065A}"/>
              </a:ext>
            </a:extLst>
          </p:cNvPr>
          <p:cNvSpPr/>
          <p:nvPr/>
        </p:nvSpPr>
        <p:spPr>
          <a:xfrm>
            <a:off x="8624746" y="884423"/>
            <a:ext cx="7005711" cy="6095572"/>
          </a:xfrm>
          <a:custGeom>
            <a:avLst/>
            <a:gdLst>
              <a:gd name="connsiteX0" fmla="*/ 846524 w 6484585"/>
              <a:gd name="connsiteY0" fmla="*/ 5642148 h 5642148"/>
              <a:gd name="connsiteX1" fmla="*/ 354054 w 6484585"/>
              <a:gd name="connsiteY1" fmla="*/ 5491204 h 5642148"/>
              <a:gd name="connsiteX2" fmla="*/ 3855 w 6484585"/>
              <a:gd name="connsiteY2" fmla="*/ 4740578 h 5642148"/>
              <a:gd name="connsiteX3" fmla="*/ 0 w 6484585"/>
              <a:gd name="connsiteY3" fmla="*/ 761574 h 5642148"/>
              <a:gd name="connsiteX4" fmla="*/ 0 w 6484585"/>
              <a:gd name="connsiteY4" fmla="*/ 759285 h 5642148"/>
              <a:gd name="connsiteX5" fmla="*/ 304783 w 6484585"/>
              <a:gd name="connsiteY5" fmla="*/ 129728 h 5642148"/>
              <a:gd name="connsiteX6" fmla="*/ 1149741 w 6484585"/>
              <a:gd name="connsiteY6" fmla="*/ 53352 h 5642148"/>
              <a:gd name="connsiteX7" fmla="*/ 1154319 w 6484585"/>
              <a:gd name="connsiteY7" fmla="*/ 54918 h 5642148"/>
              <a:gd name="connsiteX8" fmla="*/ 5831827 w 6484585"/>
              <a:gd name="connsiteY8" fmla="*/ 2011654 h 5642148"/>
              <a:gd name="connsiteX9" fmla="*/ 6484278 w 6484585"/>
              <a:gd name="connsiteY9" fmla="*/ 2837210 h 5642148"/>
              <a:gd name="connsiteX10" fmla="*/ 6047825 w 6484585"/>
              <a:gd name="connsiteY10" fmla="*/ 3580849 h 5642148"/>
              <a:gd name="connsiteX11" fmla="*/ 6046379 w 6484585"/>
              <a:gd name="connsiteY11" fmla="*/ 3581571 h 5642148"/>
              <a:gd name="connsiteX12" fmla="*/ 1245392 w 6484585"/>
              <a:gd name="connsiteY12" fmla="*/ 5582036 h 5642148"/>
              <a:gd name="connsiteX13" fmla="*/ 846524 w 6484585"/>
              <a:gd name="connsiteY13" fmla="*/ 5642028 h 5642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484585" h="5642148">
                <a:moveTo>
                  <a:pt x="846524" y="5642148"/>
                </a:moveTo>
                <a:cubicBezTo>
                  <a:pt x="653174" y="5642148"/>
                  <a:pt x="488375" y="5591794"/>
                  <a:pt x="354054" y="5491204"/>
                </a:cubicBezTo>
                <a:cubicBezTo>
                  <a:pt x="14817" y="5237261"/>
                  <a:pt x="4096" y="4760696"/>
                  <a:pt x="3855" y="4740578"/>
                </a:cubicBezTo>
                <a:lnTo>
                  <a:pt x="0" y="761574"/>
                </a:lnTo>
                <a:lnTo>
                  <a:pt x="0" y="759285"/>
                </a:lnTo>
                <a:cubicBezTo>
                  <a:pt x="18070" y="467998"/>
                  <a:pt x="120467" y="256218"/>
                  <a:pt x="304783" y="129728"/>
                </a:cubicBezTo>
                <a:cubicBezTo>
                  <a:pt x="643537" y="-102772"/>
                  <a:pt x="1129261" y="46847"/>
                  <a:pt x="1149741" y="53352"/>
                </a:cubicBezTo>
                <a:lnTo>
                  <a:pt x="1154319" y="54918"/>
                </a:lnTo>
                <a:cubicBezTo>
                  <a:pt x="1182628" y="66001"/>
                  <a:pt x="4008553" y="1174051"/>
                  <a:pt x="5831827" y="2011654"/>
                </a:cubicBezTo>
                <a:cubicBezTo>
                  <a:pt x="6386097" y="2258971"/>
                  <a:pt x="6478496" y="2635067"/>
                  <a:pt x="6484278" y="2837210"/>
                </a:cubicBezTo>
                <a:cubicBezTo>
                  <a:pt x="6492951" y="3142953"/>
                  <a:pt x="6317551" y="3441830"/>
                  <a:pt x="6047825" y="3580849"/>
                </a:cubicBezTo>
                <a:lnTo>
                  <a:pt x="6046379" y="3581571"/>
                </a:lnTo>
                <a:cubicBezTo>
                  <a:pt x="5767015" y="3718060"/>
                  <a:pt x="2238164" y="5309902"/>
                  <a:pt x="1245392" y="5582036"/>
                </a:cubicBezTo>
                <a:cubicBezTo>
                  <a:pt x="1101433" y="5622031"/>
                  <a:pt x="968317" y="5642028"/>
                  <a:pt x="846524" y="5642028"/>
                </a:cubicBezTo>
                <a:close/>
              </a:path>
            </a:pathLst>
          </a:custGeom>
          <a:noFill/>
          <a:ln w="124049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18984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New Topázio">
      <a:dk1>
        <a:sysClr val="windowText" lastClr="000000"/>
      </a:dk1>
      <a:lt1>
        <a:sysClr val="window" lastClr="FFFFFF"/>
      </a:lt1>
      <a:dk2>
        <a:srgbClr val="50C3C6"/>
      </a:dk2>
      <a:lt2>
        <a:srgbClr val="454549"/>
      </a:lt2>
      <a:accent1>
        <a:srgbClr val="F89F45"/>
      </a:accent1>
      <a:accent2>
        <a:srgbClr val="E35C5C"/>
      </a:accent2>
      <a:accent3>
        <a:srgbClr val="7A4D75"/>
      </a:accent3>
      <a:accent4>
        <a:srgbClr val="A17871"/>
      </a:accent4>
      <a:accent5>
        <a:srgbClr val="D9CCBD"/>
      </a:accent5>
      <a:accent6>
        <a:srgbClr val="F6CE76"/>
      </a:accent6>
      <a:hlink>
        <a:srgbClr val="F48E8E"/>
      </a:hlink>
      <a:folHlink>
        <a:srgbClr val="C58BB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1FD17898250046A9D314AFF2B63A53" ma:contentTypeVersion="13" ma:contentTypeDescription="Criar um novo documento." ma:contentTypeScope="" ma:versionID="93f1fc4169d153720cabc103c9e28426">
  <xsd:schema xmlns:xsd="http://www.w3.org/2001/XMLSchema" xmlns:xs="http://www.w3.org/2001/XMLSchema" xmlns:p="http://schemas.microsoft.com/office/2006/metadata/properties" xmlns:ns2="3494778a-b40c-485f-917c-40403e1c951c" xmlns:ns3="0eedb66f-7486-40a5-91b1-4ec5edde5b88" targetNamespace="http://schemas.microsoft.com/office/2006/metadata/properties" ma:root="true" ma:fieldsID="b5e5e60dd7c83f3a362a0481752b3d1d" ns2:_="" ns3:_="">
    <xsd:import namespace="3494778a-b40c-485f-917c-40403e1c951c"/>
    <xsd:import namespace="0eedb66f-7486-40a5-91b1-4ec5edde5b88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Descricao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4778a-b40c-485f-917c-40403e1c951c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Etiquetas de Imagem" ma:readOnly="false" ma:fieldId="{5cf76f15-5ced-4ddc-b409-7134ff3c332f}" ma:taxonomyMulti="true" ma:sspId="5ee64ba4-60d1-49bb-8532-06eff32da3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escricao" ma:index="18" nillable="true" ma:displayName="Descricao" ma:format="Dropdown" ma:internalName="Descricao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db66f-7486-40a5-91b1-4ec5edde5b8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ea2066-0091-4336-ac40-616c3435a020}" ma:internalName="TaxCatchAll" ma:showField="CatchAllData" ma:web="0eedb66f-7486-40a5-91b1-4ec5edde5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19FD78-9F40-48DD-A0A8-72BCCEACDA31}"/>
</file>

<file path=customXml/itemProps2.xml><?xml version="1.0" encoding="utf-8"?>
<ds:datastoreItem xmlns:ds="http://schemas.openxmlformats.org/officeDocument/2006/customXml" ds:itemID="{931D37DD-8FA1-4197-A217-CB9A69C2404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13919</TotalTime>
  <Words>1756</Words>
  <Application>Microsoft Office PowerPoint</Application>
  <PresentationFormat>Personalizar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Lilja</dc:creator>
  <cp:lastModifiedBy>Gustavo Rocha Minghelli</cp:lastModifiedBy>
  <cp:revision>469</cp:revision>
  <dcterms:created xsi:type="dcterms:W3CDTF">2019-02-01T12:23:09Z</dcterms:created>
  <dcterms:modified xsi:type="dcterms:W3CDTF">2024-03-15T19:55:51Z</dcterms:modified>
</cp:coreProperties>
</file>